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TT Interphases Bold" charset="0"/>
      <p:regular r:id="rId17"/>
    </p:embeddedFont>
    <p:embeddedFont>
      <p:font typeface="Calibri" pitchFamily="34" charset="0"/>
      <p:regular r:id="rId18"/>
      <p:bold r:id="rId19"/>
      <p:italic r:id="rId20"/>
      <p:boldItalic r:id="rId21"/>
    </p:embeddedFont>
    <p:embeddedFont>
      <p:font typeface="TT Interphases" charset="0"/>
      <p:regular r:id="rId22"/>
    </p:embeddedFont>
    <p:embeddedFont>
      <p:font typeface="Canva Sans"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4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video" Target="NULL" TargetMode="Externa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4"/><Relationship Id="rId1" Type="http://schemas.openxmlformats.org/officeDocument/2006/relationships/video" Target="NULL" TargetMode="Externa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6.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7.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764640"/>
            <a:ext cx="6790112" cy="2843666"/>
          </a:xfrm>
          <a:prstGeom prst="rect">
            <a:avLst/>
          </a:prstGeom>
        </p:spPr>
        <p:txBody>
          <a:bodyPr lIns="0" tIns="0" rIns="0" bIns="0" rtlCol="0" anchor="t">
            <a:spAutoFit/>
          </a:bodyPr>
          <a:lstStyle/>
          <a:p>
            <a:pPr algn="l">
              <a:lnSpc>
                <a:spcPts val="10730"/>
              </a:lnSpc>
            </a:pPr>
            <a:r>
              <a:rPr lang="en-US" sz="12334" spc="-604">
                <a:solidFill>
                  <a:srgbClr val="000000"/>
                </a:solidFill>
                <a:latin typeface="TT Interphases"/>
                <a:ea typeface="TT Interphases"/>
                <a:cs typeface="TT Interphases"/>
                <a:sym typeface="TT Interphases"/>
              </a:rPr>
              <a:t>MailX</a:t>
            </a:r>
          </a:p>
          <a:p>
            <a:pPr algn="l">
              <a:lnSpc>
                <a:spcPts val="10730"/>
              </a:lnSpc>
            </a:pPr>
            <a:endParaRPr lang="en-US" sz="12334" spc="-604">
              <a:solidFill>
                <a:srgbClr val="000000"/>
              </a:solidFill>
              <a:latin typeface="TT Interphases"/>
              <a:ea typeface="TT Interphases"/>
              <a:cs typeface="TT Interphases"/>
              <a:sym typeface="TT Interphases"/>
            </a:endParaRPr>
          </a:p>
        </p:txBody>
      </p:sp>
      <p:sp>
        <p:nvSpPr>
          <p:cNvPr id="3" name="Freeform 3"/>
          <p:cNvSpPr/>
          <p:nvPr/>
        </p:nvSpPr>
        <p:spPr>
          <a:xfrm>
            <a:off x="5318488" y="2780014"/>
            <a:ext cx="1347557" cy="1078046"/>
          </a:xfrm>
          <a:custGeom>
            <a:avLst/>
            <a:gdLst/>
            <a:ahLst/>
            <a:cxnLst/>
            <a:rect l="l" t="t" r="r" b="b"/>
            <a:pathLst>
              <a:path w="1347557" h="1078046">
                <a:moveTo>
                  <a:pt x="0" y="0"/>
                </a:moveTo>
                <a:lnTo>
                  <a:pt x="1347558" y="0"/>
                </a:lnTo>
                <a:lnTo>
                  <a:pt x="1347558" y="1078046"/>
                </a:lnTo>
                <a:lnTo>
                  <a:pt x="0" y="10780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5449466" y="3215428"/>
            <a:ext cx="113732" cy="535759"/>
            <a:chOff x="0" y="0"/>
            <a:chExt cx="39042" cy="183916"/>
          </a:xfrm>
        </p:grpSpPr>
        <p:sp>
          <p:nvSpPr>
            <p:cNvPr id="5" name="Freeform 5"/>
            <p:cNvSpPr/>
            <p:nvPr/>
          </p:nvSpPr>
          <p:spPr>
            <a:xfrm>
              <a:off x="0" y="0"/>
              <a:ext cx="39042" cy="183916"/>
            </a:xfrm>
            <a:custGeom>
              <a:avLst/>
              <a:gdLst/>
              <a:ahLst/>
              <a:cxnLst/>
              <a:rect l="l" t="t" r="r" b="b"/>
              <a:pathLst>
                <a:path w="39042" h="183916">
                  <a:moveTo>
                    <a:pt x="0" y="0"/>
                  </a:moveTo>
                  <a:lnTo>
                    <a:pt x="39042" y="0"/>
                  </a:lnTo>
                  <a:lnTo>
                    <a:pt x="39042" y="183916"/>
                  </a:lnTo>
                  <a:lnTo>
                    <a:pt x="0" y="183916"/>
                  </a:lnTo>
                  <a:close/>
                </a:path>
              </a:pathLst>
            </a:custGeom>
            <a:solidFill>
              <a:srgbClr val="FFFFFF"/>
            </a:solidFill>
          </p:spPr>
        </p:sp>
        <p:sp>
          <p:nvSpPr>
            <p:cNvPr id="6" name="TextBox 6"/>
            <p:cNvSpPr txBox="1"/>
            <p:nvPr/>
          </p:nvSpPr>
          <p:spPr>
            <a:xfrm>
              <a:off x="0" y="57150"/>
              <a:ext cx="39042" cy="126766"/>
            </a:xfrm>
            <a:prstGeom prst="rect">
              <a:avLst/>
            </a:prstGeom>
          </p:spPr>
          <p:txBody>
            <a:bodyPr lIns="38975" tIns="38975" rIns="38975" bIns="38975" rtlCol="0" anchor="ctr"/>
            <a:lstStyle/>
            <a:p>
              <a:pPr algn="ctr">
                <a:lnSpc>
                  <a:spcPts val="1827"/>
                </a:lnSpc>
              </a:pPr>
              <a:endParaRPr/>
            </a:p>
          </p:txBody>
        </p:sp>
      </p:grpSp>
      <p:grpSp>
        <p:nvGrpSpPr>
          <p:cNvPr id="7" name="Group 7"/>
          <p:cNvGrpSpPr/>
          <p:nvPr/>
        </p:nvGrpSpPr>
        <p:grpSpPr>
          <a:xfrm>
            <a:off x="6429629" y="3215428"/>
            <a:ext cx="113732" cy="535759"/>
            <a:chOff x="0" y="0"/>
            <a:chExt cx="39042" cy="183916"/>
          </a:xfrm>
        </p:grpSpPr>
        <p:sp>
          <p:nvSpPr>
            <p:cNvPr id="8" name="Freeform 8"/>
            <p:cNvSpPr/>
            <p:nvPr/>
          </p:nvSpPr>
          <p:spPr>
            <a:xfrm>
              <a:off x="0" y="0"/>
              <a:ext cx="39042" cy="183916"/>
            </a:xfrm>
            <a:custGeom>
              <a:avLst/>
              <a:gdLst/>
              <a:ahLst/>
              <a:cxnLst/>
              <a:rect l="l" t="t" r="r" b="b"/>
              <a:pathLst>
                <a:path w="39042" h="183916">
                  <a:moveTo>
                    <a:pt x="0" y="0"/>
                  </a:moveTo>
                  <a:lnTo>
                    <a:pt x="39042" y="0"/>
                  </a:lnTo>
                  <a:lnTo>
                    <a:pt x="39042" y="183916"/>
                  </a:lnTo>
                  <a:lnTo>
                    <a:pt x="0" y="183916"/>
                  </a:lnTo>
                  <a:close/>
                </a:path>
              </a:pathLst>
            </a:custGeom>
            <a:solidFill>
              <a:srgbClr val="FFFFFF"/>
            </a:solidFill>
          </p:spPr>
        </p:sp>
        <p:sp>
          <p:nvSpPr>
            <p:cNvPr id="9" name="TextBox 9"/>
            <p:cNvSpPr txBox="1"/>
            <p:nvPr/>
          </p:nvSpPr>
          <p:spPr>
            <a:xfrm>
              <a:off x="0" y="57150"/>
              <a:ext cx="39042" cy="126766"/>
            </a:xfrm>
            <a:prstGeom prst="rect">
              <a:avLst/>
            </a:prstGeom>
          </p:spPr>
          <p:txBody>
            <a:bodyPr lIns="38975" tIns="38975" rIns="38975" bIns="38975" rtlCol="0" anchor="ctr"/>
            <a:lstStyle/>
            <a:p>
              <a:pPr algn="ctr">
                <a:lnSpc>
                  <a:spcPts val="1827"/>
                </a:lnSpc>
              </a:pPr>
              <a:endParaRPr/>
            </a:p>
          </p:txBody>
        </p:sp>
      </p:grpSp>
      <p:sp>
        <p:nvSpPr>
          <p:cNvPr id="10" name="Freeform 10"/>
          <p:cNvSpPr/>
          <p:nvPr/>
        </p:nvSpPr>
        <p:spPr>
          <a:xfrm>
            <a:off x="1292214" y="8645713"/>
            <a:ext cx="852475" cy="720729"/>
          </a:xfrm>
          <a:custGeom>
            <a:avLst/>
            <a:gdLst/>
            <a:ahLst/>
            <a:cxnLst/>
            <a:rect l="l" t="t" r="r" b="b"/>
            <a:pathLst>
              <a:path w="852475" h="720729">
                <a:moveTo>
                  <a:pt x="0" y="0"/>
                </a:moveTo>
                <a:lnTo>
                  <a:pt x="852476" y="0"/>
                </a:lnTo>
                <a:lnTo>
                  <a:pt x="852476" y="720729"/>
                </a:lnTo>
                <a:lnTo>
                  <a:pt x="0" y="7207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1028700" y="4765745"/>
            <a:ext cx="7893436" cy="1856572"/>
          </a:xfrm>
          <a:prstGeom prst="rect">
            <a:avLst/>
          </a:prstGeom>
        </p:spPr>
        <p:txBody>
          <a:bodyPr lIns="0" tIns="0" rIns="0" bIns="0" rtlCol="0" anchor="t">
            <a:spAutoFit/>
          </a:bodyPr>
          <a:lstStyle/>
          <a:p>
            <a:pPr algn="l">
              <a:lnSpc>
                <a:spcPts val="4728"/>
              </a:lnSpc>
            </a:pPr>
            <a:r>
              <a:rPr lang="en-US" sz="5435" spc="-266">
                <a:solidFill>
                  <a:srgbClr val="000000"/>
                </a:solidFill>
                <a:latin typeface="TT Interphases"/>
                <a:ea typeface="TT Interphases"/>
                <a:cs typeface="TT Interphases"/>
                <a:sym typeface="TT Interphases"/>
              </a:rPr>
              <a:t>Transform your email experience with MailX’s intelligence.</a:t>
            </a:r>
          </a:p>
        </p:txBody>
      </p:sp>
      <p:sp>
        <p:nvSpPr>
          <p:cNvPr id="12" name="Freeform 12"/>
          <p:cNvSpPr/>
          <p:nvPr/>
        </p:nvSpPr>
        <p:spPr>
          <a:xfrm>
            <a:off x="8685587" y="1968911"/>
            <a:ext cx="7186382" cy="6676802"/>
          </a:xfrm>
          <a:custGeom>
            <a:avLst/>
            <a:gdLst/>
            <a:ahLst/>
            <a:cxnLst/>
            <a:rect l="l" t="t" r="r" b="b"/>
            <a:pathLst>
              <a:path w="7186382" h="6676802">
                <a:moveTo>
                  <a:pt x="0" y="0"/>
                </a:moveTo>
                <a:lnTo>
                  <a:pt x="7186382" y="0"/>
                </a:lnTo>
                <a:lnTo>
                  <a:pt x="7186382" y="6676802"/>
                </a:lnTo>
                <a:lnTo>
                  <a:pt x="0" y="66768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136002" y="1700132"/>
            <a:ext cx="16123298" cy="8229600"/>
          </a:xfrm>
          <a:prstGeom prst="rect">
            <a:avLst/>
          </a:prstGeom>
        </p:spPr>
      </p:pic>
      <p:sp>
        <p:nvSpPr>
          <p:cNvPr id="3" name="TextBox 3"/>
          <p:cNvSpPr txBox="1"/>
          <p:nvPr/>
        </p:nvSpPr>
        <p:spPr>
          <a:xfrm>
            <a:off x="6977605" y="796852"/>
            <a:ext cx="444009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Inbox Insights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2033"/>
                </p14:media>
              </p:ext>
            </p:extLst>
          </p:nvPr>
        </p:nvPicPr>
        <p:blipFill>
          <a:blip r:embed="rId4"/>
          <a:srcRect t="15807"/>
          <a:stretch>
            <a:fillRect/>
          </a:stretch>
        </p:blipFill>
        <p:spPr>
          <a:xfrm>
            <a:off x="1028700" y="2065431"/>
            <a:ext cx="16347733" cy="7741999"/>
          </a:xfrm>
          <a:prstGeom prst="rect">
            <a:avLst/>
          </a:prstGeom>
        </p:spPr>
      </p:pic>
      <p:sp>
        <p:nvSpPr>
          <p:cNvPr id="3" name="TextBox 3"/>
          <p:cNvSpPr txBox="1"/>
          <p:nvPr/>
        </p:nvSpPr>
        <p:spPr>
          <a:xfrm>
            <a:off x="7649037" y="815902"/>
            <a:ext cx="444009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MailX Chat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32050"/>
                </p14:media>
              </p:ext>
            </p:extLst>
          </p:nvPr>
        </p:nvPicPr>
        <p:blipFill>
          <a:blip r:embed="rId4"/>
          <a:srcRect/>
          <a:stretch>
            <a:fillRect/>
          </a:stretch>
        </p:blipFill>
        <p:spPr>
          <a:xfrm>
            <a:off x="1828800" y="1678059"/>
            <a:ext cx="14630400" cy="8229600"/>
          </a:xfrm>
          <a:prstGeom prst="rect">
            <a:avLst/>
          </a:prstGeom>
        </p:spPr>
      </p:pic>
      <p:sp>
        <p:nvSpPr>
          <p:cNvPr id="3" name="TextBox 3"/>
          <p:cNvSpPr txBox="1"/>
          <p:nvPr/>
        </p:nvSpPr>
        <p:spPr>
          <a:xfrm>
            <a:off x="7649037" y="815902"/>
            <a:ext cx="444009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MailX Chat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58017" y="273868"/>
            <a:ext cx="2622816" cy="2321192"/>
          </a:xfrm>
          <a:custGeom>
            <a:avLst/>
            <a:gdLst/>
            <a:ahLst/>
            <a:cxnLst/>
            <a:rect l="l" t="t" r="r" b="b"/>
            <a:pathLst>
              <a:path w="2622816" h="2321192">
                <a:moveTo>
                  <a:pt x="0" y="0"/>
                </a:moveTo>
                <a:lnTo>
                  <a:pt x="2622817" y="0"/>
                </a:lnTo>
                <a:lnTo>
                  <a:pt x="2622817" y="2321192"/>
                </a:lnTo>
                <a:lnTo>
                  <a:pt x="0" y="2321192"/>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1028700" y="3146437"/>
          <a:ext cx="15503154" cy="6145225"/>
        </p:xfrm>
        <a:graphic>
          <a:graphicData uri="http://schemas.openxmlformats.org/drawingml/2006/table">
            <a:tbl>
              <a:tblPr/>
              <a:tblGrid>
                <a:gridCol w="8189777"/>
                <a:gridCol w="7313377"/>
              </a:tblGrid>
              <a:tr h="898117">
                <a:tc>
                  <a:txBody>
                    <a:bodyPr/>
                    <a:lstStyle/>
                    <a:p>
                      <a:pPr algn="ctr">
                        <a:lnSpc>
                          <a:spcPts val="4619"/>
                        </a:lnSpc>
                        <a:defRPr/>
                      </a:pPr>
                      <a:r>
                        <a:rPr lang="en-US" sz="3299" b="1">
                          <a:solidFill>
                            <a:srgbClr val="FFFFFF"/>
                          </a:solidFill>
                          <a:latin typeface="TT Interphases Bold"/>
                          <a:ea typeface="TT Interphases Bold"/>
                          <a:cs typeface="TT Interphases Bold"/>
                          <a:sym typeface="TT Interphases Bold"/>
                        </a:rPr>
                        <a:t>Stake Holders </a:t>
                      </a:r>
                      <a:endParaRPr lang="en-US" sz="1100"/>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4760F"/>
                    </a:solidFill>
                  </a:tcPr>
                </a:tc>
                <a:tc>
                  <a:txBody>
                    <a:bodyPr/>
                    <a:lstStyle/>
                    <a:p>
                      <a:pPr algn="ctr">
                        <a:lnSpc>
                          <a:spcPts val="4620"/>
                        </a:lnSpc>
                        <a:defRPr/>
                      </a:pPr>
                      <a:r>
                        <a:rPr lang="en-US" sz="3300" b="1">
                          <a:solidFill>
                            <a:srgbClr val="FFFFFF"/>
                          </a:solidFill>
                          <a:latin typeface="TT Interphases Bold"/>
                          <a:ea typeface="TT Interphases Bold"/>
                          <a:cs typeface="TT Interphases Bold"/>
                          <a:sym typeface="TT Interphases Bold"/>
                        </a:rPr>
                        <a:t>Pain Points Solved </a:t>
                      </a:r>
                      <a:endParaRPr lang="en-US" sz="1100"/>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4760F"/>
                    </a:solidFill>
                  </a:tcPr>
                </a:tc>
              </a:tr>
              <a:tr h="1333240">
                <a:tc>
                  <a:txBody>
                    <a:bodyPr/>
                    <a:lstStyle/>
                    <a:p>
                      <a:pPr algn="ctr">
                        <a:lnSpc>
                          <a:spcPts val="3919"/>
                        </a:lnSpc>
                        <a:defRPr/>
                      </a:pPr>
                      <a:r>
                        <a:rPr lang="en-US" sz="2799">
                          <a:solidFill>
                            <a:srgbClr val="000000"/>
                          </a:solidFill>
                          <a:latin typeface="TT Interphases"/>
                          <a:ea typeface="TT Interphases"/>
                          <a:cs typeface="TT Interphases"/>
                          <a:sym typeface="TT Interphases"/>
                        </a:rPr>
                        <a:t>Busy Professionals </a:t>
                      </a:r>
                      <a:endParaRPr lang="en-US" sz="1100"/>
                    </a:p>
                    <a:p>
                      <a:pPr algn="ctr">
                        <a:lnSpc>
                          <a:spcPts val="3919"/>
                        </a:lnSpc>
                      </a:pPr>
                      <a:r>
                        <a:rPr lang="en-US" sz="2799">
                          <a:solidFill>
                            <a:srgbClr val="000000"/>
                          </a:solidFill>
                          <a:latin typeface="TT Interphases"/>
                          <a:ea typeface="TT Interphases"/>
                          <a:cs typeface="TT Interphases"/>
                          <a:sym typeface="TT Interphases"/>
                        </a:rPr>
                        <a:t>(e.g., Managers, Consultants, Freelancers)</a:t>
                      </a:r>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TT Interphases"/>
                          <a:ea typeface="TT Interphases"/>
                          <a:cs typeface="TT Interphases"/>
                          <a:sym typeface="TT Interphases"/>
                        </a:rPr>
                        <a:t>Overloaded inboxes, missing deadlines, spending hours on email.</a:t>
                      </a:r>
                      <a:endParaRPr lang="en-US" sz="1100"/>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318583">
                <a:tc>
                  <a:txBody>
                    <a:bodyPr/>
                    <a:lstStyle/>
                    <a:p>
                      <a:pPr algn="ctr">
                        <a:lnSpc>
                          <a:spcPts val="3920"/>
                        </a:lnSpc>
                        <a:defRPr/>
                      </a:pPr>
                      <a:r>
                        <a:rPr lang="en-US" sz="2800">
                          <a:solidFill>
                            <a:srgbClr val="000000"/>
                          </a:solidFill>
                          <a:latin typeface="TT Interphases"/>
                          <a:ea typeface="TT Interphases"/>
                          <a:cs typeface="TT Interphases"/>
                          <a:sym typeface="TT Interphases"/>
                        </a:rPr>
                        <a:t>Executives and Team Leaders </a:t>
                      </a:r>
                      <a:endParaRPr lang="en-US" sz="1100"/>
                    </a:p>
                    <a:p>
                      <a:pPr algn="ctr">
                        <a:lnSpc>
                          <a:spcPts val="3920"/>
                        </a:lnSpc>
                      </a:pPr>
                      <a:r>
                        <a:rPr lang="en-US" sz="2800">
                          <a:solidFill>
                            <a:srgbClr val="000000"/>
                          </a:solidFill>
                          <a:latin typeface="TT Interphases"/>
                          <a:ea typeface="TT Interphases"/>
                          <a:cs typeface="TT Interphases"/>
                          <a:sym typeface="TT Interphases"/>
                        </a:rPr>
                        <a:t>(e.g., CEOs, Directors</a:t>
                      </a:r>
                      <a:r>
                        <a:rPr lang="en-US" sz="2800" b="1">
                          <a:solidFill>
                            <a:srgbClr val="000000"/>
                          </a:solidFill>
                          <a:latin typeface="TT Interphases Bold"/>
                          <a:ea typeface="TT Interphases Bold"/>
                          <a:cs typeface="TT Interphases Bold"/>
                          <a:sym typeface="TT Interphases Bold"/>
                        </a:rPr>
                        <a:t>)</a:t>
                      </a:r>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TT Interphases"/>
                          <a:ea typeface="TT Interphases"/>
                          <a:cs typeface="TT Interphases"/>
                          <a:sym typeface="TT Interphases"/>
                        </a:rPr>
                        <a:t>Decision fatigue, cluttered inboxes, need for quick insights.</a:t>
                      </a:r>
                      <a:endParaRPr lang="en-US" sz="1100"/>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291465">
                <a:tc>
                  <a:txBody>
                    <a:bodyPr/>
                    <a:lstStyle/>
                    <a:p>
                      <a:pPr algn="ctr">
                        <a:lnSpc>
                          <a:spcPts val="3919"/>
                        </a:lnSpc>
                        <a:defRPr/>
                      </a:pPr>
                      <a:r>
                        <a:rPr lang="en-US" sz="2799">
                          <a:solidFill>
                            <a:srgbClr val="000000"/>
                          </a:solidFill>
                          <a:latin typeface="TT Interphases"/>
                          <a:ea typeface="TT Interphases"/>
                          <a:cs typeface="TT Interphases"/>
                          <a:sym typeface="TT Interphases"/>
                        </a:rPr>
                        <a:t>Administrative Staff </a:t>
                      </a:r>
                      <a:endParaRPr lang="en-US" sz="1100"/>
                    </a:p>
                    <a:p>
                      <a:pPr algn="ctr">
                        <a:lnSpc>
                          <a:spcPts val="3919"/>
                        </a:lnSpc>
                      </a:pPr>
                      <a:r>
                        <a:rPr lang="en-US" sz="2799">
                          <a:solidFill>
                            <a:srgbClr val="000000"/>
                          </a:solidFill>
                          <a:latin typeface="TT Interphases"/>
                          <a:ea typeface="TT Interphases"/>
                          <a:cs typeface="TT Interphases"/>
                          <a:sym typeface="TT Interphases"/>
                        </a:rPr>
                        <a:t>(e.g., Executive Assistants, Office Managers)</a:t>
                      </a:r>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TT Interphases"/>
                          <a:ea typeface="TT Interphases"/>
                          <a:cs typeface="TT Interphases"/>
                          <a:sym typeface="TT Interphases"/>
                        </a:rPr>
                        <a:t>Time spent sorting emails, managing multiple inboxes, repetitive replies.</a:t>
                      </a:r>
                      <a:endParaRPr lang="en-US" sz="1100"/>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303820">
                <a:tc>
                  <a:txBody>
                    <a:bodyPr/>
                    <a:lstStyle/>
                    <a:p>
                      <a:pPr algn="ctr">
                        <a:lnSpc>
                          <a:spcPts val="3919"/>
                        </a:lnSpc>
                        <a:defRPr/>
                      </a:pPr>
                      <a:r>
                        <a:rPr lang="en-US" sz="2799">
                          <a:solidFill>
                            <a:srgbClr val="000000"/>
                          </a:solidFill>
                          <a:latin typeface="TT Interphases"/>
                          <a:ea typeface="TT Interphases"/>
                          <a:cs typeface="TT Interphases"/>
                          <a:sym typeface="TT Interphases"/>
                        </a:rPr>
                        <a:t>Teams in High-Email Environments </a:t>
                      </a:r>
                      <a:endParaRPr lang="en-US" sz="1100"/>
                    </a:p>
                    <a:p>
                      <a:pPr algn="ctr">
                        <a:lnSpc>
                          <a:spcPts val="3919"/>
                        </a:lnSpc>
                      </a:pPr>
                      <a:r>
                        <a:rPr lang="en-US" sz="2799">
                          <a:solidFill>
                            <a:srgbClr val="000000"/>
                          </a:solidFill>
                          <a:latin typeface="TT Interphases"/>
                          <a:ea typeface="TT Interphases"/>
                          <a:cs typeface="TT Interphases"/>
                          <a:sym typeface="TT Interphases"/>
                        </a:rPr>
                        <a:t>(e.g., Sales, Customer Support, HR)</a:t>
                      </a:r>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TT Interphases"/>
                          <a:ea typeface="TT Interphases"/>
                          <a:cs typeface="TT Interphases"/>
                          <a:sym typeface="TT Interphases"/>
                        </a:rPr>
                        <a:t>Email overload, repetitive responses, tracking action items.</a:t>
                      </a:r>
                      <a:endParaRPr lang="en-US" sz="1100"/>
                    </a:p>
                  </a:txBody>
                  <a:tcPr marL="9525" marR="9525" marT="9525" marB="9525"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797119" y="577595"/>
            <a:ext cx="6212576" cy="856869"/>
          </a:xfrm>
          <a:prstGeom prst="rect">
            <a:avLst/>
          </a:prstGeom>
        </p:spPr>
        <p:txBody>
          <a:bodyPr lIns="0" tIns="0" rIns="0" bIns="0" rtlCol="0" anchor="t">
            <a:spAutoFit/>
          </a:bodyPr>
          <a:lstStyle/>
          <a:p>
            <a:pPr algn="l">
              <a:lnSpc>
                <a:spcPts val="6145"/>
              </a:lnSpc>
            </a:pPr>
            <a:r>
              <a:rPr lang="en-US" sz="7064" spc="-346">
                <a:solidFill>
                  <a:srgbClr val="000000"/>
                </a:solidFill>
                <a:latin typeface="TT Interphases"/>
                <a:ea typeface="TT Interphases"/>
                <a:cs typeface="TT Interphases"/>
                <a:sym typeface="TT Interphases"/>
              </a:rPr>
              <a:t>Target Audience </a:t>
            </a:r>
          </a:p>
        </p:txBody>
      </p:sp>
      <p:sp>
        <p:nvSpPr>
          <p:cNvPr id="5" name="TextBox 5"/>
          <p:cNvSpPr txBox="1"/>
          <p:nvPr/>
        </p:nvSpPr>
        <p:spPr>
          <a:xfrm>
            <a:off x="952500" y="1845322"/>
            <a:ext cx="12849835" cy="834390"/>
          </a:xfrm>
          <a:prstGeom prst="rect">
            <a:avLst/>
          </a:prstGeom>
        </p:spPr>
        <p:txBody>
          <a:bodyPr lIns="0" tIns="0" rIns="0" bIns="0" rtlCol="0" anchor="t">
            <a:spAutoFit/>
          </a:bodyPr>
          <a:lstStyle/>
          <a:p>
            <a:pPr algn="l">
              <a:lnSpc>
                <a:spcPts val="3359"/>
              </a:lnSpc>
            </a:pPr>
            <a:r>
              <a:rPr lang="en-US" sz="2399" spc="-117">
                <a:solidFill>
                  <a:srgbClr val="000000"/>
                </a:solidFill>
                <a:latin typeface="TT Interphases"/>
                <a:ea typeface="TT Interphases"/>
                <a:cs typeface="TT Interphases"/>
                <a:sym typeface="TT Interphases"/>
              </a:rPr>
              <a:t>MailX is built to streamline email management with AI-driven automation, task extraction, summarization, and reply drafting. Its features cater to people overwhelmed by emails, needing efficiency and organization.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27507" y="8704231"/>
            <a:ext cx="3822987" cy="2238185"/>
          </a:xfrm>
          <a:custGeom>
            <a:avLst/>
            <a:gdLst/>
            <a:ahLst/>
            <a:cxnLst/>
            <a:rect l="l" t="t" r="r" b="b"/>
            <a:pathLst>
              <a:path w="3822987" h="2238185">
                <a:moveTo>
                  <a:pt x="0" y="0"/>
                </a:moveTo>
                <a:lnTo>
                  <a:pt x="3822986" y="0"/>
                </a:lnTo>
                <a:lnTo>
                  <a:pt x="3822986" y="2238185"/>
                </a:lnTo>
                <a:lnTo>
                  <a:pt x="0" y="22381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28819" y="1735916"/>
            <a:ext cx="16031074" cy="3065943"/>
          </a:xfrm>
          <a:custGeom>
            <a:avLst/>
            <a:gdLst/>
            <a:ahLst/>
            <a:cxnLst/>
            <a:rect l="l" t="t" r="r" b="b"/>
            <a:pathLst>
              <a:path w="16031074" h="3065943">
                <a:moveTo>
                  <a:pt x="0" y="0"/>
                </a:moveTo>
                <a:lnTo>
                  <a:pt x="16031074" y="0"/>
                </a:lnTo>
                <a:lnTo>
                  <a:pt x="16031074" y="3065943"/>
                </a:lnTo>
                <a:lnTo>
                  <a:pt x="0" y="3065943"/>
                </a:lnTo>
                <a:lnTo>
                  <a:pt x="0" y="0"/>
                </a:lnTo>
                <a:close/>
              </a:path>
            </a:pathLst>
          </a:custGeom>
          <a:blipFill>
            <a:blip r:embed="rId4"/>
            <a:stretch>
              <a:fillRect/>
            </a:stretch>
          </a:blipFill>
        </p:spPr>
      </p:sp>
      <p:sp>
        <p:nvSpPr>
          <p:cNvPr id="4" name="Freeform 4"/>
          <p:cNvSpPr/>
          <p:nvPr/>
        </p:nvSpPr>
        <p:spPr>
          <a:xfrm>
            <a:off x="528819" y="5417010"/>
            <a:ext cx="17185055" cy="2792571"/>
          </a:xfrm>
          <a:custGeom>
            <a:avLst/>
            <a:gdLst/>
            <a:ahLst/>
            <a:cxnLst/>
            <a:rect l="l" t="t" r="r" b="b"/>
            <a:pathLst>
              <a:path w="17185055" h="2792571">
                <a:moveTo>
                  <a:pt x="0" y="0"/>
                </a:moveTo>
                <a:lnTo>
                  <a:pt x="17185055" y="0"/>
                </a:lnTo>
                <a:lnTo>
                  <a:pt x="17185055" y="2792572"/>
                </a:lnTo>
                <a:lnTo>
                  <a:pt x="0" y="2792572"/>
                </a:lnTo>
                <a:lnTo>
                  <a:pt x="0" y="0"/>
                </a:lnTo>
                <a:close/>
              </a:path>
            </a:pathLst>
          </a:custGeom>
          <a:blipFill>
            <a:blip r:embed="rId5"/>
            <a:stretch>
              <a:fillRect/>
            </a:stretch>
          </a:blipFill>
        </p:spPr>
      </p:sp>
      <p:sp>
        <p:nvSpPr>
          <p:cNvPr id="5" name="TextBox 5"/>
          <p:cNvSpPr txBox="1"/>
          <p:nvPr/>
        </p:nvSpPr>
        <p:spPr>
          <a:xfrm>
            <a:off x="528819" y="549020"/>
            <a:ext cx="10251837" cy="704486"/>
          </a:xfrm>
          <a:prstGeom prst="rect">
            <a:avLst/>
          </a:prstGeom>
        </p:spPr>
        <p:txBody>
          <a:bodyPr lIns="0" tIns="0" rIns="0" bIns="0" rtlCol="0" anchor="t">
            <a:spAutoFit/>
          </a:bodyPr>
          <a:lstStyle/>
          <a:p>
            <a:pPr algn="l">
              <a:lnSpc>
                <a:spcPts val="5133"/>
              </a:lnSpc>
            </a:pPr>
            <a:r>
              <a:rPr lang="en-US" sz="5900" spc="-289">
                <a:solidFill>
                  <a:srgbClr val="000000"/>
                </a:solidFill>
                <a:latin typeface="TT Interphases"/>
                <a:ea typeface="TT Interphases"/>
                <a:cs typeface="TT Interphases"/>
                <a:sym typeface="TT Interphases"/>
              </a:rPr>
              <a:t>WHY CHOOSE US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99665" y="1028700"/>
            <a:ext cx="8259635" cy="8229600"/>
          </a:xfrm>
          <a:custGeom>
            <a:avLst/>
            <a:gdLst/>
            <a:ahLst/>
            <a:cxnLst/>
            <a:rect l="l" t="t" r="r" b="b"/>
            <a:pathLst>
              <a:path w="8259635" h="8229600">
                <a:moveTo>
                  <a:pt x="0" y="0"/>
                </a:moveTo>
                <a:lnTo>
                  <a:pt x="8259635" y="0"/>
                </a:lnTo>
                <a:lnTo>
                  <a:pt x="8259635" y="8229600"/>
                </a:lnTo>
                <a:lnTo>
                  <a:pt x="0" y="82296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4000357"/>
            <a:ext cx="8332616" cy="1745348"/>
          </a:xfrm>
          <a:prstGeom prst="rect">
            <a:avLst/>
          </a:prstGeom>
        </p:spPr>
        <p:txBody>
          <a:bodyPr lIns="0" tIns="0" rIns="0" bIns="0" rtlCol="0" anchor="t">
            <a:spAutoFit/>
          </a:bodyPr>
          <a:lstStyle/>
          <a:p>
            <a:pPr algn="l">
              <a:lnSpc>
                <a:spcPts val="12524"/>
              </a:lnSpc>
            </a:pPr>
            <a:r>
              <a:rPr lang="en-US" sz="14395" spc="-705">
                <a:solidFill>
                  <a:srgbClr val="000000"/>
                </a:solidFill>
                <a:latin typeface="TT Interphases"/>
                <a:ea typeface="TT Interphases"/>
                <a:cs typeface="TT Interphases"/>
                <a:sym typeface="TT Interphase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66711" y="702106"/>
            <a:ext cx="8988473" cy="1062763"/>
          </a:xfrm>
          <a:prstGeom prst="rect">
            <a:avLst/>
          </a:prstGeom>
        </p:spPr>
        <p:txBody>
          <a:bodyPr lIns="0" tIns="0" rIns="0" bIns="0" rtlCol="0" anchor="t">
            <a:spAutoFit/>
          </a:bodyPr>
          <a:lstStyle/>
          <a:p>
            <a:pPr algn="l">
              <a:lnSpc>
                <a:spcPts val="3100"/>
              </a:lnSpc>
            </a:pPr>
            <a:r>
              <a:rPr lang="en-US" sz="6200">
                <a:solidFill>
                  <a:srgbClr val="000000"/>
                </a:solidFill>
                <a:latin typeface="TT Interphases"/>
                <a:ea typeface="TT Interphases"/>
                <a:cs typeface="TT Interphases"/>
                <a:sym typeface="TT Interphases"/>
              </a:rPr>
              <a:t>PROBLEM STATEMENT</a:t>
            </a:r>
          </a:p>
          <a:p>
            <a:pPr algn="l">
              <a:lnSpc>
                <a:spcPts val="5394"/>
              </a:lnSpc>
            </a:pPr>
            <a:endParaRPr lang="en-US" sz="6200">
              <a:solidFill>
                <a:srgbClr val="000000"/>
              </a:solidFill>
              <a:latin typeface="TT Interphases"/>
              <a:ea typeface="TT Interphases"/>
              <a:cs typeface="TT Interphases"/>
              <a:sym typeface="TT Interphases"/>
            </a:endParaRPr>
          </a:p>
        </p:txBody>
      </p:sp>
      <p:sp>
        <p:nvSpPr>
          <p:cNvPr id="3" name="Freeform 3"/>
          <p:cNvSpPr/>
          <p:nvPr/>
        </p:nvSpPr>
        <p:spPr>
          <a:xfrm>
            <a:off x="15528417" y="292531"/>
            <a:ext cx="2058501" cy="2237501"/>
          </a:xfrm>
          <a:custGeom>
            <a:avLst/>
            <a:gdLst/>
            <a:ahLst/>
            <a:cxnLst/>
            <a:rect l="l" t="t" r="r" b="b"/>
            <a:pathLst>
              <a:path w="2058501" h="2237501">
                <a:moveTo>
                  <a:pt x="0" y="0"/>
                </a:moveTo>
                <a:lnTo>
                  <a:pt x="2058501" y="0"/>
                </a:lnTo>
                <a:lnTo>
                  <a:pt x="2058501" y="2237501"/>
                </a:lnTo>
                <a:lnTo>
                  <a:pt x="0" y="22375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675631" y="4229593"/>
            <a:ext cx="8468369" cy="1354840"/>
            <a:chOff x="0" y="0"/>
            <a:chExt cx="11291159" cy="1806454"/>
          </a:xfrm>
        </p:grpSpPr>
        <p:sp>
          <p:nvSpPr>
            <p:cNvPr id="5" name="Freeform 5"/>
            <p:cNvSpPr/>
            <p:nvPr/>
          </p:nvSpPr>
          <p:spPr>
            <a:xfrm>
              <a:off x="0" y="0"/>
              <a:ext cx="11291159" cy="1806454"/>
            </a:xfrm>
            <a:custGeom>
              <a:avLst/>
              <a:gdLst/>
              <a:ahLst/>
              <a:cxnLst/>
              <a:rect l="l" t="t" r="r" b="b"/>
              <a:pathLst>
                <a:path w="11291159" h="1806454">
                  <a:moveTo>
                    <a:pt x="0" y="0"/>
                  </a:moveTo>
                  <a:lnTo>
                    <a:pt x="11291159" y="0"/>
                  </a:lnTo>
                  <a:lnTo>
                    <a:pt x="11291159" y="1806454"/>
                  </a:lnTo>
                  <a:lnTo>
                    <a:pt x="0" y="1806454"/>
                  </a:lnTo>
                  <a:close/>
                </a:path>
              </a:pathLst>
            </a:custGeom>
            <a:solidFill>
              <a:srgbClr val="000000">
                <a:alpha val="0"/>
              </a:srgbClr>
            </a:solidFill>
          </p:spPr>
        </p:sp>
        <p:sp>
          <p:nvSpPr>
            <p:cNvPr id="6" name="TextBox 6"/>
            <p:cNvSpPr txBox="1"/>
            <p:nvPr/>
          </p:nvSpPr>
          <p:spPr>
            <a:xfrm>
              <a:off x="0" y="-104775"/>
              <a:ext cx="11291159" cy="1911229"/>
            </a:xfrm>
            <a:prstGeom prst="rect">
              <a:avLst/>
            </a:prstGeom>
          </p:spPr>
          <p:txBody>
            <a:bodyPr lIns="0" tIns="0" rIns="0" bIns="0" rtlCol="0" anchor="t"/>
            <a:lstStyle/>
            <a:p>
              <a:pPr algn="l">
                <a:lnSpc>
                  <a:spcPts val="3725"/>
                </a:lnSpc>
              </a:pPr>
              <a:r>
                <a:rPr lang="en-US" sz="2299">
                  <a:solidFill>
                    <a:srgbClr val="4C3120"/>
                  </a:solidFill>
                  <a:latin typeface="TT Interphases"/>
                  <a:ea typeface="TT Interphases"/>
                  <a:cs typeface="TT Interphases"/>
                  <a:sym typeface="TT Interphases"/>
                </a:rPr>
                <a:t>Inefficient email management results in missed opportunities, delayed responses, and reduced productivity. This challenge affects both individual workflows and team collaboration.</a:t>
              </a:r>
            </a:p>
          </p:txBody>
        </p:sp>
      </p:grpSp>
      <p:grpSp>
        <p:nvGrpSpPr>
          <p:cNvPr id="7" name="Group 7"/>
          <p:cNvGrpSpPr/>
          <p:nvPr/>
        </p:nvGrpSpPr>
        <p:grpSpPr>
          <a:xfrm>
            <a:off x="474039" y="3672809"/>
            <a:ext cx="6487372" cy="438912"/>
            <a:chOff x="0" y="0"/>
            <a:chExt cx="8649830" cy="585216"/>
          </a:xfrm>
        </p:grpSpPr>
        <p:sp>
          <p:nvSpPr>
            <p:cNvPr id="8" name="Freeform 8"/>
            <p:cNvSpPr/>
            <p:nvPr/>
          </p:nvSpPr>
          <p:spPr>
            <a:xfrm>
              <a:off x="0" y="0"/>
              <a:ext cx="8649829" cy="585216"/>
            </a:xfrm>
            <a:custGeom>
              <a:avLst/>
              <a:gdLst/>
              <a:ahLst/>
              <a:cxnLst/>
              <a:rect l="l" t="t" r="r" b="b"/>
              <a:pathLst>
                <a:path w="8649829" h="585216">
                  <a:moveTo>
                    <a:pt x="0" y="0"/>
                  </a:moveTo>
                  <a:lnTo>
                    <a:pt x="8649829" y="0"/>
                  </a:lnTo>
                  <a:lnTo>
                    <a:pt x="8649829" y="585216"/>
                  </a:lnTo>
                  <a:lnTo>
                    <a:pt x="0" y="585216"/>
                  </a:lnTo>
                  <a:close/>
                </a:path>
              </a:pathLst>
            </a:custGeom>
            <a:solidFill>
              <a:srgbClr val="000000">
                <a:alpha val="0"/>
              </a:srgbClr>
            </a:solidFill>
          </p:spPr>
        </p:sp>
        <p:sp>
          <p:nvSpPr>
            <p:cNvPr id="9" name="TextBox 9"/>
            <p:cNvSpPr txBox="1"/>
            <p:nvPr/>
          </p:nvSpPr>
          <p:spPr>
            <a:xfrm>
              <a:off x="0" y="-57150"/>
              <a:ext cx="8649830" cy="642366"/>
            </a:xfrm>
            <a:prstGeom prst="rect">
              <a:avLst/>
            </a:prstGeom>
          </p:spPr>
          <p:txBody>
            <a:bodyPr lIns="0" tIns="0" rIns="0" bIns="0" rtlCol="0" anchor="t"/>
            <a:lstStyle/>
            <a:p>
              <a:pPr marL="518160" lvl="1" indent="-259080" algn="l">
                <a:lnSpc>
                  <a:spcPts val="3359"/>
                </a:lnSpc>
                <a:buFont typeface="Arial"/>
                <a:buChar char="•"/>
              </a:pPr>
              <a:r>
                <a:rPr lang="en-US" sz="2400" b="1" spc="213">
                  <a:solidFill>
                    <a:srgbClr val="4C3120"/>
                  </a:solidFill>
                  <a:latin typeface="TT Interphases Bold"/>
                  <a:ea typeface="TT Interphases Bold"/>
                  <a:cs typeface="TT Interphases Bold"/>
                  <a:sym typeface="TT Interphases Bold"/>
                </a:rPr>
                <a:t>SIGNIFICANCE</a:t>
              </a:r>
            </a:p>
          </p:txBody>
        </p:sp>
      </p:grpSp>
      <p:grpSp>
        <p:nvGrpSpPr>
          <p:cNvPr id="10" name="Group 10"/>
          <p:cNvGrpSpPr/>
          <p:nvPr/>
        </p:nvGrpSpPr>
        <p:grpSpPr>
          <a:xfrm>
            <a:off x="675631" y="2165569"/>
            <a:ext cx="8115300" cy="1354840"/>
            <a:chOff x="0" y="0"/>
            <a:chExt cx="10820400" cy="1806454"/>
          </a:xfrm>
        </p:grpSpPr>
        <p:sp>
          <p:nvSpPr>
            <p:cNvPr id="11" name="Freeform 11"/>
            <p:cNvSpPr/>
            <p:nvPr/>
          </p:nvSpPr>
          <p:spPr>
            <a:xfrm>
              <a:off x="0" y="0"/>
              <a:ext cx="10820400" cy="1806454"/>
            </a:xfrm>
            <a:custGeom>
              <a:avLst/>
              <a:gdLst/>
              <a:ahLst/>
              <a:cxnLst/>
              <a:rect l="l" t="t" r="r" b="b"/>
              <a:pathLst>
                <a:path w="10820400" h="1806454">
                  <a:moveTo>
                    <a:pt x="0" y="0"/>
                  </a:moveTo>
                  <a:lnTo>
                    <a:pt x="10820400" y="0"/>
                  </a:lnTo>
                  <a:lnTo>
                    <a:pt x="10820400" y="1806454"/>
                  </a:lnTo>
                  <a:lnTo>
                    <a:pt x="0" y="1806454"/>
                  </a:lnTo>
                  <a:close/>
                </a:path>
              </a:pathLst>
            </a:custGeom>
            <a:solidFill>
              <a:srgbClr val="000000">
                <a:alpha val="0"/>
              </a:srgbClr>
            </a:solidFill>
          </p:spPr>
        </p:sp>
        <p:sp>
          <p:nvSpPr>
            <p:cNvPr id="12" name="TextBox 12"/>
            <p:cNvSpPr txBox="1"/>
            <p:nvPr/>
          </p:nvSpPr>
          <p:spPr>
            <a:xfrm>
              <a:off x="0" y="-104775"/>
              <a:ext cx="10820400" cy="1911229"/>
            </a:xfrm>
            <a:prstGeom prst="rect">
              <a:avLst/>
            </a:prstGeom>
          </p:spPr>
          <p:txBody>
            <a:bodyPr lIns="0" tIns="0" rIns="0" bIns="0" rtlCol="0" anchor="t"/>
            <a:lstStyle/>
            <a:p>
              <a:pPr algn="l">
                <a:lnSpc>
                  <a:spcPts val="3725"/>
                </a:lnSpc>
              </a:pPr>
              <a:r>
                <a:rPr lang="en-US" sz="2299">
                  <a:solidFill>
                    <a:srgbClr val="4C3120"/>
                  </a:solidFill>
                  <a:latin typeface="TT Interphases"/>
                  <a:ea typeface="TT Interphases"/>
                  <a:cs typeface="TT Interphases"/>
                  <a:sym typeface="TT Interphases"/>
                </a:rPr>
                <a:t>Professionals face an overwhelming influx of emails, leading to information overload and cluttered inboxes. Manual sorting and triage make it difficult to identify critical messages.</a:t>
              </a:r>
            </a:p>
          </p:txBody>
        </p:sp>
      </p:grpSp>
      <p:grpSp>
        <p:nvGrpSpPr>
          <p:cNvPr id="13" name="Group 13"/>
          <p:cNvGrpSpPr/>
          <p:nvPr/>
        </p:nvGrpSpPr>
        <p:grpSpPr>
          <a:xfrm>
            <a:off x="474039" y="1602705"/>
            <a:ext cx="3157264" cy="439039"/>
            <a:chOff x="0" y="0"/>
            <a:chExt cx="4209685" cy="585385"/>
          </a:xfrm>
        </p:grpSpPr>
        <p:sp>
          <p:nvSpPr>
            <p:cNvPr id="14" name="Freeform 14"/>
            <p:cNvSpPr/>
            <p:nvPr/>
          </p:nvSpPr>
          <p:spPr>
            <a:xfrm>
              <a:off x="0" y="0"/>
              <a:ext cx="4209685" cy="585385"/>
            </a:xfrm>
            <a:custGeom>
              <a:avLst/>
              <a:gdLst/>
              <a:ahLst/>
              <a:cxnLst/>
              <a:rect l="l" t="t" r="r" b="b"/>
              <a:pathLst>
                <a:path w="4209685" h="585385">
                  <a:moveTo>
                    <a:pt x="0" y="0"/>
                  </a:moveTo>
                  <a:lnTo>
                    <a:pt x="4209685" y="0"/>
                  </a:lnTo>
                  <a:lnTo>
                    <a:pt x="4209685" y="585385"/>
                  </a:lnTo>
                  <a:lnTo>
                    <a:pt x="0" y="585385"/>
                  </a:lnTo>
                  <a:close/>
                </a:path>
              </a:pathLst>
            </a:custGeom>
            <a:solidFill>
              <a:srgbClr val="000000">
                <a:alpha val="0"/>
              </a:srgbClr>
            </a:solidFill>
          </p:spPr>
        </p:sp>
        <p:sp>
          <p:nvSpPr>
            <p:cNvPr id="15" name="TextBox 15"/>
            <p:cNvSpPr txBox="1"/>
            <p:nvPr/>
          </p:nvSpPr>
          <p:spPr>
            <a:xfrm>
              <a:off x="0" y="-57150"/>
              <a:ext cx="4209685" cy="642535"/>
            </a:xfrm>
            <a:prstGeom prst="rect">
              <a:avLst/>
            </a:prstGeom>
          </p:spPr>
          <p:txBody>
            <a:bodyPr lIns="0" tIns="0" rIns="0" bIns="0" rtlCol="0" anchor="t"/>
            <a:lstStyle/>
            <a:p>
              <a:pPr marL="518160" lvl="1" indent="-259080" algn="ctr">
                <a:lnSpc>
                  <a:spcPts val="3358"/>
                </a:lnSpc>
                <a:buFont typeface="Arial"/>
                <a:buChar char="•"/>
              </a:pPr>
              <a:r>
                <a:rPr lang="en-US" sz="2400" b="1">
                  <a:solidFill>
                    <a:srgbClr val="4C3120"/>
                  </a:solidFill>
                  <a:latin typeface="TT Interphases Bold"/>
                  <a:ea typeface="TT Interphases Bold"/>
                  <a:cs typeface="TT Interphases Bold"/>
                  <a:sym typeface="TT Interphases Bold"/>
                </a:rPr>
                <a:t>UNDERSTANDING</a:t>
              </a:r>
            </a:p>
          </p:txBody>
        </p:sp>
      </p:grpSp>
      <p:grpSp>
        <p:nvGrpSpPr>
          <p:cNvPr id="16" name="Group 16"/>
          <p:cNvGrpSpPr/>
          <p:nvPr/>
        </p:nvGrpSpPr>
        <p:grpSpPr>
          <a:xfrm>
            <a:off x="675631" y="6366187"/>
            <a:ext cx="8468369" cy="1354840"/>
            <a:chOff x="0" y="0"/>
            <a:chExt cx="11291159" cy="1806454"/>
          </a:xfrm>
        </p:grpSpPr>
        <p:sp>
          <p:nvSpPr>
            <p:cNvPr id="17" name="Freeform 17"/>
            <p:cNvSpPr/>
            <p:nvPr/>
          </p:nvSpPr>
          <p:spPr>
            <a:xfrm>
              <a:off x="0" y="0"/>
              <a:ext cx="11291159" cy="1806454"/>
            </a:xfrm>
            <a:custGeom>
              <a:avLst/>
              <a:gdLst/>
              <a:ahLst/>
              <a:cxnLst/>
              <a:rect l="l" t="t" r="r" b="b"/>
              <a:pathLst>
                <a:path w="11291159" h="1806454">
                  <a:moveTo>
                    <a:pt x="0" y="0"/>
                  </a:moveTo>
                  <a:lnTo>
                    <a:pt x="11291159" y="0"/>
                  </a:lnTo>
                  <a:lnTo>
                    <a:pt x="11291159" y="1806454"/>
                  </a:lnTo>
                  <a:lnTo>
                    <a:pt x="0" y="1806454"/>
                  </a:lnTo>
                  <a:close/>
                </a:path>
              </a:pathLst>
            </a:custGeom>
            <a:solidFill>
              <a:srgbClr val="000000">
                <a:alpha val="0"/>
              </a:srgbClr>
            </a:solidFill>
          </p:spPr>
        </p:sp>
        <p:sp>
          <p:nvSpPr>
            <p:cNvPr id="18" name="TextBox 18"/>
            <p:cNvSpPr txBox="1"/>
            <p:nvPr/>
          </p:nvSpPr>
          <p:spPr>
            <a:xfrm>
              <a:off x="0" y="-104775"/>
              <a:ext cx="11291159" cy="1911229"/>
            </a:xfrm>
            <a:prstGeom prst="rect">
              <a:avLst/>
            </a:prstGeom>
          </p:spPr>
          <p:txBody>
            <a:bodyPr lIns="0" tIns="0" rIns="0" bIns="0" rtlCol="0" anchor="t"/>
            <a:lstStyle/>
            <a:p>
              <a:pPr algn="l">
                <a:lnSpc>
                  <a:spcPts val="3725"/>
                </a:lnSpc>
              </a:pPr>
              <a:r>
                <a:rPr lang="en-US" sz="2299">
                  <a:solidFill>
                    <a:srgbClr val="4C3120"/>
                  </a:solidFill>
                  <a:latin typeface="TT Interphases"/>
                  <a:ea typeface="TT Interphases"/>
                  <a:cs typeface="TT Interphases"/>
                  <a:sym typeface="TT Interphases"/>
                </a:rPr>
                <a:t>Our solution leverages a network of AI agents to automate email analysis, classification, and actionable response generation. This minimizes manual effort while ensuring timely processing.</a:t>
              </a:r>
            </a:p>
          </p:txBody>
        </p:sp>
      </p:grpSp>
      <p:grpSp>
        <p:nvGrpSpPr>
          <p:cNvPr id="19" name="Group 19"/>
          <p:cNvGrpSpPr/>
          <p:nvPr/>
        </p:nvGrpSpPr>
        <p:grpSpPr>
          <a:xfrm>
            <a:off x="474039" y="5774934"/>
            <a:ext cx="6208788" cy="438853"/>
            <a:chOff x="0" y="0"/>
            <a:chExt cx="8278384" cy="585137"/>
          </a:xfrm>
        </p:grpSpPr>
        <p:sp>
          <p:nvSpPr>
            <p:cNvPr id="20" name="Freeform 20"/>
            <p:cNvSpPr/>
            <p:nvPr/>
          </p:nvSpPr>
          <p:spPr>
            <a:xfrm>
              <a:off x="0" y="0"/>
              <a:ext cx="8278384" cy="585137"/>
            </a:xfrm>
            <a:custGeom>
              <a:avLst/>
              <a:gdLst/>
              <a:ahLst/>
              <a:cxnLst/>
              <a:rect l="l" t="t" r="r" b="b"/>
              <a:pathLst>
                <a:path w="8278384" h="585137">
                  <a:moveTo>
                    <a:pt x="0" y="0"/>
                  </a:moveTo>
                  <a:lnTo>
                    <a:pt x="8278384" y="0"/>
                  </a:lnTo>
                  <a:lnTo>
                    <a:pt x="8278384" y="585137"/>
                  </a:lnTo>
                  <a:lnTo>
                    <a:pt x="0" y="585137"/>
                  </a:lnTo>
                  <a:close/>
                </a:path>
              </a:pathLst>
            </a:custGeom>
            <a:solidFill>
              <a:srgbClr val="000000">
                <a:alpha val="0"/>
              </a:srgbClr>
            </a:solidFill>
          </p:spPr>
        </p:sp>
        <p:sp>
          <p:nvSpPr>
            <p:cNvPr id="21" name="TextBox 21"/>
            <p:cNvSpPr txBox="1"/>
            <p:nvPr/>
          </p:nvSpPr>
          <p:spPr>
            <a:xfrm>
              <a:off x="0" y="-57150"/>
              <a:ext cx="8278384" cy="642287"/>
            </a:xfrm>
            <a:prstGeom prst="rect">
              <a:avLst/>
            </a:prstGeom>
          </p:spPr>
          <p:txBody>
            <a:bodyPr lIns="0" tIns="0" rIns="0" bIns="0" rtlCol="0" anchor="t"/>
            <a:lstStyle/>
            <a:p>
              <a:pPr marL="517944" lvl="1" indent="-258972" algn="l">
                <a:lnSpc>
                  <a:spcPts val="3359"/>
                </a:lnSpc>
                <a:buFont typeface="Arial"/>
                <a:buChar char="•"/>
              </a:pPr>
              <a:r>
                <a:rPr lang="en-US" sz="2399" b="1">
                  <a:solidFill>
                    <a:srgbClr val="4C3120"/>
                  </a:solidFill>
                  <a:latin typeface="TT Interphases Bold"/>
                  <a:ea typeface="TT Interphases Bold"/>
                  <a:cs typeface="TT Interphases Bold"/>
                  <a:sym typeface="TT Interphases Bold"/>
                </a:rPr>
                <a:t>APPROACH TOWARDS THE PROBLEM</a:t>
              </a:r>
            </a:p>
          </p:txBody>
        </p:sp>
      </p:grpSp>
      <p:grpSp>
        <p:nvGrpSpPr>
          <p:cNvPr id="22" name="Group 22"/>
          <p:cNvGrpSpPr/>
          <p:nvPr/>
        </p:nvGrpSpPr>
        <p:grpSpPr>
          <a:xfrm>
            <a:off x="474039" y="8474740"/>
            <a:ext cx="8695433" cy="1354840"/>
            <a:chOff x="0" y="0"/>
            <a:chExt cx="11593911" cy="1806454"/>
          </a:xfrm>
        </p:grpSpPr>
        <p:sp>
          <p:nvSpPr>
            <p:cNvPr id="23" name="Freeform 23"/>
            <p:cNvSpPr/>
            <p:nvPr/>
          </p:nvSpPr>
          <p:spPr>
            <a:xfrm>
              <a:off x="0" y="0"/>
              <a:ext cx="11593911" cy="1806454"/>
            </a:xfrm>
            <a:custGeom>
              <a:avLst/>
              <a:gdLst/>
              <a:ahLst/>
              <a:cxnLst/>
              <a:rect l="l" t="t" r="r" b="b"/>
              <a:pathLst>
                <a:path w="11593911" h="1806454">
                  <a:moveTo>
                    <a:pt x="0" y="0"/>
                  </a:moveTo>
                  <a:lnTo>
                    <a:pt x="11593911" y="0"/>
                  </a:lnTo>
                  <a:lnTo>
                    <a:pt x="11593911" y="1806454"/>
                  </a:lnTo>
                  <a:lnTo>
                    <a:pt x="0" y="1806454"/>
                  </a:lnTo>
                  <a:close/>
                </a:path>
              </a:pathLst>
            </a:custGeom>
            <a:solidFill>
              <a:srgbClr val="000000">
                <a:alpha val="0"/>
              </a:srgbClr>
            </a:solidFill>
          </p:spPr>
        </p:sp>
        <p:sp>
          <p:nvSpPr>
            <p:cNvPr id="24" name="TextBox 24"/>
            <p:cNvSpPr txBox="1"/>
            <p:nvPr/>
          </p:nvSpPr>
          <p:spPr>
            <a:xfrm>
              <a:off x="0" y="-104775"/>
              <a:ext cx="11593911" cy="1911229"/>
            </a:xfrm>
            <a:prstGeom prst="rect">
              <a:avLst/>
            </a:prstGeom>
          </p:spPr>
          <p:txBody>
            <a:bodyPr lIns="0" tIns="0" rIns="0" bIns="0" rtlCol="0" anchor="t"/>
            <a:lstStyle/>
            <a:p>
              <a:pPr algn="l">
                <a:lnSpc>
                  <a:spcPts val="3725"/>
                </a:lnSpc>
              </a:pPr>
              <a:r>
                <a:rPr lang="en-US" sz="2299">
                  <a:solidFill>
                    <a:srgbClr val="4C3120"/>
                  </a:solidFill>
                  <a:latin typeface="TT Interphases"/>
                  <a:ea typeface="TT Interphases"/>
                  <a:cs typeface="TT Interphases"/>
                  <a:sym typeface="TT Interphases"/>
                </a:rPr>
                <a:t>Traditional email systems lack the intelligence needed for real-time prioritization and context-aware actions. In today’s fast-paced digital landscape, an automated, intelligent solution is essential.</a:t>
              </a:r>
            </a:p>
          </p:txBody>
        </p:sp>
      </p:grpSp>
      <p:grpSp>
        <p:nvGrpSpPr>
          <p:cNvPr id="25" name="Group 25"/>
          <p:cNvGrpSpPr/>
          <p:nvPr/>
        </p:nvGrpSpPr>
        <p:grpSpPr>
          <a:xfrm>
            <a:off x="474039" y="7912062"/>
            <a:ext cx="9897484" cy="438853"/>
            <a:chOff x="0" y="0"/>
            <a:chExt cx="13196645" cy="585137"/>
          </a:xfrm>
        </p:grpSpPr>
        <p:sp>
          <p:nvSpPr>
            <p:cNvPr id="26" name="Freeform 26"/>
            <p:cNvSpPr/>
            <p:nvPr/>
          </p:nvSpPr>
          <p:spPr>
            <a:xfrm>
              <a:off x="0" y="0"/>
              <a:ext cx="13196646" cy="585137"/>
            </a:xfrm>
            <a:custGeom>
              <a:avLst/>
              <a:gdLst/>
              <a:ahLst/>
              <a:cxnLst/>
              <a:rect l="l" t="t" r="r" b="b"/>
              <a:pathLst>
                <a:path w="13196646" h="585137">
                  <a:moveTo>
                    <a:pt x="0" y="0"/>
                  </a:moveTo>
                  <a:lnTo>
                    <a:pt x="13196646" y="0"/>
                  </a:lnTo>
                  <a:lnTo>
                    <a:pt x="13196646" y="585137"/>
                  </a:lnTo>
                  <a:lnTo>
                    <a:pt x="0" y="585137"/>
                  </a:lnTo>
                  <a:close/>
                </a:path>
              </a:pathLst>
            </a:custGeom>
            <a:solidFill>
              <a:srgbClr val="000000">
                <a:alpha val="0"/>
              </a:srgbClr>
            </a:solidFill>
          </p:spPr>
        </p:sp>
        <p:sp>
          <p:nvSpPr>
            <p:cNvPr id="27" name="TextBox 27"/>
            <p:cNvSpPr txBox="1"/>
            <p:nvPr/>
          </p:nvSpPr>
          <p:spPr>
            <a:xfrm>
              <a:off x="0" y="-57150"/>
              <a:ext cx="13196645" cy="642287"/>
            </a:xfrm>
            <a:prstGeom prst="rect">
              <a:avLst/>
            </a:prstGeom>
          </p:spPr>
          <p:txBody>
            <a:bodyPr lIns="0" tIns="0" rIns="0" bIns="0" rtlCol="0" anchor="t"/>
            <a:lstStyle/>
            <a:p>
              <a:pPr marL="517944" lvl="1" indent="-258972" algn="l">
                <a:lnSpc>
                  <a:spcPts val="3359"/>
                </a:lnSpc>
                <a:buFont typeface="Arial"/>
                <a:buChar char="•"/>
              </a:pPr>
              <a:r>
                <a:rPr lang="en-US" sz="2399" b="1">
                  <a:solidFill>
                    <a:srgbClr val="4C3120"/>
                  </a:solidFill>
                  <a:latin typeface="TT Interphases Bold"/>
                  <a:ea typeface="TT Interphases Bold"/>
                  <a:cs typeface="TT Interphases Bold"/>
                  <a:sym typeface="TT Interphases Bold"/>
                </a:rPr>
                <a:t>CONTEXT OF THE PROBLEM</a:t>
              </a:r>
            </a:p>
          </p:txBody>
        </p:sp>
      </p:grpSp>
      <p:sp>
        <p:nvSpPr>
          <p:cNvPr id="28" name="Freeform 28"/>
          <p:cNvSpPr/>
          <p:nvPr/>
        </p:nvSpPr>
        <p:spPr>
          <a:xfrm>
            <a:off x="9371064" y="2842989"/>
            <a:ext cx="13362352" cy="7174807"/>
          </a:xfrm>
          <a:custGeom>
            <a:avLst/>
            <a:gdLst/>
            <a:ahLst/>
            <a:cxnLst/>
            <a:rect l="l" t="t" r="r" b="b"/>
            <a:pathLst>
              <a:path w="13362352" h="7174807">
                <a:moveTo>
                  <a:pt x="0" y="0"/>
                </a:moveTo>
                <a:lnTo>
                  <a:pt x="13362352" y="0"/>
                </a:lnTo>
                <a:lnTo>
                  <a:pt x="13362352" y="7174807"/>
                </a:lnTo>
                <a:lnTo>
                  <a:pt x="0" y="7174807"/>
                </a:lnTo>
                <a:lnTo>
                  <a:pt x="0" y="0"/>
                </a:lnTo>
                <a:close/>
              </a:path>
            </a:pathLst>
          </a:custGeom>
          <a:blipFill>
            <a:blip r:embed="rId4"/>
            <a:stretch>
              <a:fillRect t="-88" r="-4954" b="-88"/>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662788" y="1708923"/>
            <a:ext cx="436681" cy="339023"/>
          </a:xfrm>
          <a:custGeom>
            <a:avLst/>
            <a:gdLst/>
            <a:ahLst/>
            <a:cxnLst/>
            <a:rect l="l" t="t" r="r" b="b"/>
            <a:pathLst>
              <a:path w="436681" h="339023">
                <a:moveTo>
                  <a:pt x="436681" y="339023"/>
                </a:moveTo>
                <a:lnTo>
                  <a:pt x="0" y="339023"/>
                </a:lnTo>
                <a:lnTo>
                  <a:pt x="0" y="0"/>
                </a:lnTo>
                <a:lnTo>
                  <a:pt x="436681" y="0"/>
                </a:lnTo>
                <a:lnTo>
                  <a:pt x="436681" y="339023"/>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863620" y="2047946"/>
            <a:ext cx="2637156" cy="2430978"/>
          </a:xfrm>
          <a:custGeom>
            <a:avLst/>
            <a:gdLst/>
            <a:ahLst/>
            <a:cxnLst/>
            <a:rect l="l" t="t" r="r" b="b"/>
            <a:pathLst>
              <a:path w="2637156" h="2430978">
                <a:moveTo>
                  <a:pt x="0" y="0"/>
                </a:moveTo>
                <a:lnTo>
                  <a:pt x="2637156" y="0"/>
                </a:lnTo>
                <a:lnTo>
                  <a:pt x="2637156" y="2430978"/>
                </a:lnTo>
                <a:lnTo>
                  <a:pt x="0" y="243097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945864" y="4868937"/>
            <a:ext cx="14017506" cy="6082680"/>
          </a:xfrm>
          <a:custGeom>
            <a:avLst/>
            <a:gdLst/>
            <a:ahLst/>
            <a:cxnLst/>
            <a:rect l="l" t="t" r="r" b="b"/>
            <a:pathLst>
              <a:path w="14017506" h="6082680">
                <a:moveTo>
                  <a:pt x="0" y="0"/>
                </a:moveTo>
                <a:lnTo>
                  <a:pt x="14017506" y="0"/>
                </a:lnTo>
                <a:lnTo>
                  <a:pt x="14017506" y="6082680"/>
                </a:lnTo>
                <a:lnTo>
                  <a:pt x="0" y="6082680"/>
                </a:lnTo>
                <a:lnTo>
                  <a:pt x="0" y="0"/>
                </a:lnTo>
                <a:close/>
              </a:path>
            </a:pathLst>
          </a:custGeom>
          <a:blipFill>
            <a:blip r:embed="rId6"/>
            <a:stretch>
              <a:fillRect t="-698" b="-698"/>
            </a:stretch>
          </a:blipFill>
        </p:spPr>
      </p:sp>
      <p:sp>
        <p:nvSpPr>
          <p:cNvPr id="5" name="TextBox 5"/>
          <p:cNvSpPr txBox="1"/>
          <p:nvPr/>
        </p:nvSpPr>
        <p:spPr>
          <a:xfrm>
            <a:off x="5523406" y="681143"/>
            <a:ext cx="11299213" cy="686580"/>
          </a:xfrm>
          <a:prstGeom prst="rect">
            <a:avLst/>
          </a:prstGeom>
        </p:spPr>
        <p:txBody>
          <a:bodyPr lIns="0" tIns="0" rIns="0" bIns="0" rtlCol="0" anchor="t">
            <a:spAutoFit/>
          </a:bodyPr>
          <a:lstStyle/>
          <a:p>
            <a:pPr algn="l">
              <a:lnSpc>
                <a:spcPts val="4959"/>
              </a:lnSpc>
            </a:pPr>
            <a:r>
              <a:rPr lang="en-US" sz="5700" spc="-279">
                <a:solidFill>
                  <a:srgbClr val="000000"/>
                </a:solidFill>
                <a:latin typeface="TT Interphases"/>
                <a:ea typeface="TT Interphases"/>
                <a:cs typeface="TT Interphases"/>
                <a:sym typeface="TT Interphases"/>
              </a:rPr>
              <a:t>SOLUTION PROPOSED</a:t>
            </a:r>
          </a:p>
        </p:txBody>
      </p:sp>
      <p:sp>
        <p:nvSpPr>
          <p:cNvPr id="6" name="TextBox 6"/>
          <p:cNvSpPr txBox="1"/>
          <p:nvPr/>
        </p:nvSpPr>
        <p:spPr>
          <a:xfrm>
            <a:off x="778821" y="2228921"/>
            <a:ext cx="11299213" cy="686580"/>
          </a:xfrm>
          <a:prstGeom prst="rect">
            <a:avLst/>
          </a:prstGeom>
        </p:spPr>
        <p:txBody>
          <a:bodyPr lIns="0" tIns="0" rIns="0" bIns="0" rtlCol="0" anchor="t">
            <a:spAutoFit/>
          </a:bodyPr>
          <a:lstStyle/>
          <a:p>
            <a:pPr algn="l">
              <a:lnSpc>
                <a:spcPts val="4959"/>
              </a:lnSpc>
            </a:pPr>
            <a:r>
              <a:rPr lang="en-US" sz="5700" spc="-279">
                <a:solidFill>
                  <a:srgbClr val="000000"/>
                </a:solidFill>
                <a:latin typeface="TT Interphases"/>
                <a:ea typeface="TT Interphases"/>
                <a:cs typeface="TT Interphases"/>
                <a:sym typeface="TT Interphases"/>
              </a:rPr>
              <a:t>MailX :</a:t>
            </a:r>
          </a:p>
        </p:txBody>
      </p:sp>
      <p:sp>
        <p:nvSpPr>
          <p:cNvPr id="7" name="TextBox 7"/>
          <p:cNvSpPr txBox="1"/>
          <p:nvPr/>
        </p:nvSpPr>
        <p:spPr>
          <a:xfrm>
            <a:off x="778821" y="3129805"/>
            <a:ext cx="8862621" cy="1842133"/>
          </a:xfrm>
          <a:prstGeom prst="rect">
            <a:avLst/>
          </a:prstGeom>
        </p:spPr>
        <p:txBody>
          <a:bodyPr lIns="0" tIns="0" rIns="0" bIns="0" rtlCol="0" anchor="t">
            <a:spAutoFit/>
          </a:bodyPr>
          <a:lstStyle/>
          <a:p>
            <a:pPr algn="l">
              <a:lnSpc>
                <a:spcPts val="2940"/>
              </a:lnSpc>
            </a:pPr>
            <a:r>
              <a:rPr lang="en-US" sz="2100">
                <a:solidFill>
                  <a:srgbClr val="000000"/>
                </a:solidFill>
                <a:latin typeface="Canva Sans"/>
                <a:ea typeface="Canva Sans"/>
                <a:cs typeface="Canva Sans"/>
                <a:sym typeface="Canva Sans"/>
              </a:rPr>
              <a:t>MailX is an AI-powered email assistant that streamlines inbox management. It classifies emails, extracts action items, categorizes them (e.g., meetings, approvals), summarizes content, and drafts quick replies. With spam filtering and Gmail integration, it keeps your inbox organized and efficient.</a:t>
            </a:r>
          </a:p>
        </p:txBody>
      </p:sp>
      <p:sp>
        <p:nvSpPr>
          <p:cNvPr id="8" name="Freeform 8"/>
          <p:cNvSpPr/>
          <p:nvPr/>
        </p:nvSpPr>
        <p:spPr>
          <a:xfrm>
            <a:off x="533227" y="9419247"/>
            <a:ext cx="729305" cy="566206"/>
          </a:xfrm>
          <a:custGeom>
            <a:avLst/>
            <a:gdLst/>
            <a:ahLst/>
            <a:cxnLst/>
            <a:rect l="l" t="t" r="r" b="b"/>
            <a:pathLst>
              <a:path w="729305" h="566206">
                <a:moveTo>
                  <a:pt x="0" y="0"/>
                </a:moveTo>
                <a:lnTo>
                  <a:pt x="729306" y="0"/>
                </a:lnTo>
                <a:lnTo>
                  <a:pt x="729306" y="566207"/>
                </a:lnTo>
                <a:lnTo>
                  <a:pt x="0" y="56620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897880" y="5791088"/>
            <a:ext cx="1129921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Work Flow Diagram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7259300" y="1708923"/>
            <a:ext cx="703325" cy="546036"/>
          </a:xfrm>
          <a:custGeom>
            <a:avLst/>
            <a:gdLst/>
            <a:ahLst/>
            <a:cxnLst/>
            <a:rect l="l" t="t" r="r" b="b"/>
            <a:pathLst>
              <a:path w="703325" h="546036">
                <a:moveTo>
                  <a:pt x="703325" y="546035"/>
                </a:moveTo>
                <a:lnTo>
                  <a:pt x="0" y="546035"/>
                </a:lnTo>
                <a:lnTo>
                  <a:pt x="0" y="0"/>
                </a:lnTo>
                <a:lnTo>
                  <a:pt x="703325" y="0"/>
                </a:lnTo>
                <a:lnTo>
                  <a:pt x="703325" y="5460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33227" y="9419247"/>
            <a:ext cx="729305" cy="566206"/>
          </a:xfrm>
          <a:custGeom>
            <a:avLst/>
            <a:gdLst/>
            <a:ahLst/>
            <a:cxnLst/>
            <a:rect l="l" t="t" r="r" b="b"/>
            <a:pathLst>
              <a:path w="729305" h="566206">
                <a:moveTo>
                  <a:pt x="0" y="0"/>
                </a:moveTo>
                <a:lnTo>
                  <a:pt x="729306" y="0"/>
                </a:lnTo>
                <a:lnTo>
                  <a:pt x="729306" y="566207"/>
                </a:lnTo>
                <a:lnTo>
                  <a:pt x="0" y="56620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897880" y="2682856"/>
            <a:ext cx="16713082" cy="7019495"/>
          </a:xfrm>
          <a:custGeom>
            <a:avLst/>
            <a:gdLst/>
            <a:ahLst/>
            <a:cxnLst/>
            <a:rect l="l" t="t" r="r" b="b"/>
            <a:pathLst>
              <a:path w="16713082" h="7019495">
                <a:moveTo>
                  <a:pt x="0" y="0"/>
                </a:moveTo>
                <a:lnTo>
                  <a:pt x="16713082" y="0"/>
                </a:lnTo>
                <a:lnTo>
                  <a:pt x="16713082" y="7019494"/>
                </a:lnTo>
                <a:lnTo>
                  <a:pt x="0" y="7019494"/>
                </a:lnTo>
                <a:lnTo>
                  <a:pt x="0" y="0"/>
                </a:lnTo>
                <a:close/>
              </a:path>
            </a:pathLst>
          </a:custGeom>
          <a:blipFill>
            <a:blip r:embed="rId6"/>
            <a:stretch>
              <a:fillRect/>
            </a:stretch>
          </a:blipFill>
        </p:spPr>
      </p:sp>
      <p:sp>
        <p:nvSpPr>
          <p:cNvPr id="5" name="TextBox 5"/>
          <p:cNvSpPr txBox="1"/>
          <p:nvPr/>
        </p:nvSpPr>
        <p:spPr>
          <a:xfrm>
            <a:off x="5523406" y="681143"/>
            <a:ext cx="11299213" cy="686580"/>
          </a:xfrm>
          <a:prstGeom prst="rect">
            <a:avLst/>
          </a:prstGeom>
        </p:spPr>
        <p:txBody>
          <a:bodyPr lIns="0" tIns="0" rIns="0" bIns="0" rtlCol="0" anchor="t">
            <a:spAutoFit/>
          </a:bodyPr>
          <a:lstStyle/>
          <a:p>
            <a:pPr algn="l">
              <a:lnSpc>
                <a:spcPts val="4959"/>
              </a:lnSpc>
            </a:pPr>
            <a:r>
              <a:rPr lang="en-US" sz="5700" spc="-279">
                <a:solidFill>
                  <a:srgbClr val="000000"/>
                </a:solidFill>
                <a:latin typeface="TT Interphases"/>
                <a:ea typeface="TT Interphases"/>
                <a:cs typeface="TT Interphases"/>
                <a:sym typeface="TT Interphases"/>
              </a:rPr>
              <a:t>SOLUTION PROPOSED</a:t>
            </a:r>
          </a:p>
        </p:txBody>
      </p:sp>
      <p:sp>
        <p:nvSpPr>
          <p:cNvPr id="6" name="TextBox 6"/>
          <p:cNvSpPr txBox="1"/>
          <p:nvPr/>
        </p:nvSpPr>
        <p:spPr>
          <a:xfrm>
            <a:off x="1262533" y="1851798"/>
            <a:ext cx="1129921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UI Flow Diagram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978444"/>
            <a:ext cx="5992604" cy="7108418"/>
            <a:chOff x="0" y="0"/>
            <a:chExt cx="7990139" cy="9477891"/>
          </a:xfrm>
        </p:grpSpPr>
        <p:sp>
          <p:nvSpPr>
            <p:cNvPr id="3" name="Freeform 3"/>
            <p:cNvSpPr/>
            <p:nvPr/>
          </p:nvSpPr>
          <p:spPr>
            <a:xfrm>
              <a:off x="111359" y="0"/>
              <a:ext cx="7767422" cy="1963773"/>
            </a:xfrm>
            <a:custGeom>
              <a:avLst/>
              <a:gdLst/>
              <a:ahLst/>
              <a:cxnLst/>
              <a:rect l="l" t="t" r="r" b="b"/>
              <a:pathLst>
                <a:path w="7767422" h="1963773">
                  <a:moveTo>
                    <a:pt x="0" y="0"/>
                  </a:moveTo>
                  <a:lnTo>
                    <a:pt x="7767421" y="0"/>
                  </a:lnTo>
                  <a:lnTo>
                    <a:pt x="7767421" y="1963773"/>
                  </a:lnTo>
                  <a:lnTo>
                    <a:pt x="0" y="1963773"/>
                  </a:lnTo>
                  <a:lnTo>
                    <a:pt x="0" y="0"/>
                  </a:lnTo>
                  <a:close/>
                </a:path>
              </a:pathLst>
            </a:custGeom>
            <a:blipFill>
              <a:blip r:embed="rId2"/>
              <a:stretch>
                <a:fillRect/>
              </a:stretch>
            </a:blipFill>
          </p:spPr>
        </p:sp>
        <p:sp>
          <p:nvSpPr>
            <p:cNvPr id="4" name="Freeform 4"/>
            <p:cNvSpPr/>
            <p:nvPr/>
          </p:nvSpPr>
          <p:spPr>
            <a:xfrm>
              <a:off x="0" y="2500586"/>
              <a:ext cx="7990139" cy="1741042"/>
            </a:xfrm>
            <a:custGeom>
              <a:avLst/>
              <a:gdLst/>
              <a:ahLst/>
              <a:cxnLst/>
              <a:rect l="l" t="t" r="r" b="b"/>
              <a:pathLst>
                <a:path w="7990139" h="1741042">
                  <a:moveTo>
                    <a:pt x="0" y="0"/>
                  </a:moveTo>
                  <a:lnTo>
                    <a:pt x="7990139" y="0"/>
                  </a:lnTo>
                  <a:lnTo>
                    <a:pt x="7990139" y="1741042"/>
                  </a:lnTo>
                  <a:lnTo>
                    <a:pt x="0" y="1741042"/>
                  </a:lnTo>
                  <a:lnTo>
                    <a:pt x="0" y="0"/>
                  </a:lnTo>
                  <a:close/>
                </a:path>
              </a:pathLst>
            </a:custGeom>
            <a:blipFill>
              <a:blip r:embed="rId3"/>
              <a:stretch>
                <a:fillRect/>
              </a:stretch>
            </a:blipFill>
          </p:spPr>
        </p:sp>
        <p:sp>
          <p:nvSpPr>
            <p:cNvPr id="5" name="Freeform 5"/>
            <p:cNvSpPr/>
            <p:nvPr/>
          </p:nvSpPr>
          <p:spPr>
            <a:xfrm>
              <a:off x="222717" y="5134780"/>
              <a:ext cx="7544705" cy="1790528"/>
            </a:xfrm>
            <a:custGeom>
              <a:avLst/>
              <a:gdLst/>
              <a:ahLst/>
              <a:cxnLst/>
              <a:rect l="l" t="t" r="r" b="b"/>
              <a:pathLst>
                <a:path w="7544705" h="1790528">
                  <a:moveTo>
                    <a:pt x="0" y="0"/>
                  </a:moveTo>
                  <a:lnTo>
                    <a:pt x="7544705" y="0"/>
                  </a:lnTo>
                  <a:lnTo>
                    <a:pt x="7544705" y="1790528"/>
                  </a:lnTo>
                  <a:lnTo>
                    <a:pt x="0" y="1790528"/>
                  </a:lnTo>
                  <a:lnTo>
                    <a:pt x="0" y="0"/>
                  </a:lnTo>
                  <a:close/>
                </a:path>
              </a:pathLst>
            </a:custGeom>
            <a:blipFill>
              <a:blip r:embed="rId4"/>
              <a:stretch>
                <a:fillRect/>
              </a:stretch>
            </a:blipFill>
          </p:spPr>
        </p:sp>
        <p:sp>
          <p:nvSpPr>
            <p:cNvPr id="6" name="Freeform 6"/>
            <p:cNvSpPr/>
            <p:nvPr/>
          </p:nvSpPr>
          <p:spPr>
            <a:xfrm>
              <a:off x="222717" y="7818460"/>
              <a:ext cx="7544705" cy="1659431"/>
            </a:xfrm>
            <a:custGeom>
              <a:avLst/>
              <a:gdLst/>
              <a:ahLst/>
              <a:cxnLst/>
              <a:rect l="l" t="t" r="r" b="b"/>
              <a:pathLst>
                <a:path w="7544705" h="1659431">
                  <a:moveTo>
                    <a:pt x="0" y="0"/>
                  </a:moveTo>
                  <a:lnTo>
                    <a:pt x="7544705" y="0"/>
                  </a:lnTo>
                  <a:lnTo>
                    <a:pt x="7544705" y="1659431"/>
                  </a:lnTo>
                  <a:lnTo>
                    <a:pt x="0" y="1659431"/>
                  </a:lnTo>
                  <a:lnTo>
                    <a:pt x="0" y="0"/>
                  </a:lnTo>
                  <a:close/>
                </a:path>
              </a:pathLst>
            </a:custGeom>
            <a:blipFill>
              <a:blip r:embed="rId5"/>
              <a:stretch>
                <a:fillRect t="-4814" b="-962"/>
              </a:stretch>
            </a:blipFill>
          </p:spPr>
        </p:sp>
      </p:grpSp>
      <p:grpSp>
        <p:nvGrpSpPr>
          <p:cNvPr id="7" name="Group 7"/>
          <p:cNvGrpSpPr/>
          <p:nvPr/>
        </p:nvGrpSpPr>
        <p:grpSpPr>
          <a:xfrm>
            <a:off x="11073906" y="1978444"/>
            <a:ext cx="5960024" cy="7108418"/>
            <a:chOff x="0" y="0"/>
            <a:chExt cx="7946699" cy="9477891"/>
          </a:xfrm>
        </p:grpSpPr>
        <p:sp>
          <p:nvSpPr>
            <p:cNvPr id="8" name="Freeform 8"/>
            <p:cNvSpPr/>
            <p:nvPr/>
          </p:nvSpPr>
          <p:spPr>
            <a:xfrm>
              <a:off x="0" y="0"/>
              <a:ext cx="7929986" cy="1827486"/>
            </a:xfrm>
            <a:custGeom>
              <a:avLst/>
              <a:gdLst/>
              <a:ahLst/>
              <a:cxnLst/>
              <a:rect l="l" t="t" r="r" b="b"/>
              <a:pathLst>
                <a:path w="7929986" h="1827486">
                  <a:moveTo>
                    <a:pt x="0" y="0"/>
                  </a:moveTo>
                  <a:lnTo>
                    <a:pt x="7929986" y="0"/>
                  </a:lnTo>
                  <a:lnTo>
                    <a:pt x="7929986" y="1827486"/>
                  </a:lnTo>
                  <a:lnTo>
                    <a:pt x="0" y="1827486"/>
                  </a:lnTo>
                  <a:lnTo>
                    <a:pt x="0" y="0"/>
                  </a:lnTo>
                  <a:close/>
                </a:path>
              </a:pathLst>
            </a:custGeom>
            <a:blipFill>
              <a:blip r:embed="rId6"/>
              <a:stretch>
                <a:fillRect/>
              </a:stretch>
            </a:blipFill>
          </p:spPr>
        </p:sp>
        <p:sp>
          <p:nvSpPr>
            <p:cNvPr id="9" name="Freeform 9"/>
            <p:cNvSpPr/>
            <p:nvPr/>
          </p:nvSpPr>
          <p:spPr>
            <a:xfrm>
              <a:off x="145111" y="2358898"/>
              <a:ext cx="7380486" cy="2067796"/>
            </a:xfrm>
            <a:custGeom>
              <a:avLst/>
              <a:gdLst/>
              <a:ahLst/>
              <a:cxnLst/>
              <a:rect l="l" t="t" r="r" b="b"/>
              <a:pathLst>
                <a:path w="7380486" h="2067796">
                  <a:moveTo>
                    <a:pt x="0" y="0"/>
                  </a:moveTo>
                  <a:lnTo>
                    <a:pt x="7380487" y="0"/>
                  </a:lnTo>
                  <a:lnTo>
                    <a:pt x="7380487" y="2067796"/>
                  </a:lnTo>
                  <a:lnTo>
                    <a:pt x="0" y="2067796"/>
                  </a:lnTo>
                  <a:lnTo>
                    <a:pt x="0" y="0"/>
                  </a:lnTo>
                  <a:close/>
                </a:path>
              </a:pathLst>
            </a:custGeom>
            <a:blipFill>
              <a:blip r:embed="rId7"/>
              <a:stretch>
                <a:fillRect t="-1119" b="-1119"/>
              </a:stretch>
            </a:blipFill>
          </p:spPr>
        </p:sp>
        <p:sp>
          <p:nvSpPr>
            <p:cNvPr id="10" name="Freeform 10"/>
            <p:cNvSpPr/>
            <p:nvPr/>
          </p:nvSpPr>
          <p:spPr>
            <a:xfrm>
              <a:off x="145111" y="5201394"/>
              <a:ext cx="7801587" cy="1790528"/>
            </a:xfrm>
            <a:custGeom>
              <a:avLst/>
              <a:gdLst/>
              <a:ahLst/>
              <a:cxnLst/>
              <a:rect l="l" t="t" r="r" b="b"/>
              <a:pathLst>
                <a:path w="7801587" h="1790528">
                  <a:moveTo>
                    <a:pt x="0" y="0"/>
                  </a:moveTo>
                  <a:lnTo>
                    <a:pt x="7801588" y="0"/>
                  </a:lnTo>
                  <a:lnTo>
                    <a:pt x="7801588" y="1790528"/>
                  </a:lnTo>
                  <a:lnTo>
                    <a:pt x="0" y="1790528"/>
                  </a:lnTo>
                  <a:lnTo>
                    <a:pt x="0" y="0"/>
                  </a:lnTo>
                  <a:close/>
                </a:path>
              </a:pathLst>
            </a:custGeom>
            <a:blipFill>
              <a:blip r:embed="rId8"/>
              <a:stretch>
                <a:fillRect/>
              </a:stretch>
            </a:blipFill>
          </p:spPr>
        </p:sp>
        <p:sp>
          <p:nvSpPr>
            <p:cNvPr id="11" name="Freeform 11"/>
            <p:cNvSpPr/>
            <p:nvPr/>
          </p:nvSpPr>
          <p:spPr>
            <a:xfrm>
              <a:off x="145111" y="7772141"/>
              <a:ext cx="7639763" cy="1705750"/>
            </a:xfrm>
            <a:custGeom>
              <a:avLst/>
              <a:gdLst/>
              <a:ahLst/>
              <a:cxnLst/>
              <a:rect l="l" t="t" r="r" b="b"/>
              <a:pathLst>
                <a:path w="7639763" h="1705750">
                  <a:moveTo>
                    <a:pt x="0" y="0"/>
                  </a:moveTo>
                  <a:lnTo>
                    <a:pt x="7639763" y="0"/>
                  </a:lnTo>
                  <a:lnTo>
                    <a:pt x="7639763" y="1705750"/>
                  </a:lnTo>
                  <a:lnTo>
                    <a:pt x="0" y="1705750"/>
                  </a:lnTo>
                  <a:lnTo>
                    <a:pt x="0" y="0"/>
                  </a:lnTo>
                  <a:close/>
                </a:path>
              </a:pathLst>
            </a:custGeom>
            <a:blipFill>
              <a:blip r:embed="rId9"/>
              <a:stretch>
                <a:fillRect l="-9218" t="-671014" r="-10933" b="-36701"/>
              </a:stretch>
            </a:blipFill>
          </p:spPr>
        </p:sp>
      </p:grpSp>
      <p:sp>
        <p:nvSpPr>
          <p:cNvPr id="12" name="TextBox 12"/>
          <p:cNvSpPr txBox="1"/>
          <p:nvPr/>
        </p:nvSpPr>
        <p:spPr>
          <a:xfrm>
            <a:off x="6923954" y="815902"/>
            <a:ext cx="444009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Features Of MailX </a:t>
            </a:r>
          </a:p>
        </p:txBody>
      </p:sp>
      <p:sp>
        <p:nvSpPr>
          <p:cNvPr id="13" name="Freeform 13"/>
          <p:cNvSpPr/>
          <p:nvPr/>
        </p:nvSpPr>
        <p:spPr>
          <a:xfrm>
            <a:off x="7686327" y="4399444"/>
            <a:ext cx="2915346" cy="1881723"/>
          </a:xfrm>
          <a:custGeom>
            <a:avLst/>
            <a:gdLst/>
            <a:ahLst/>
            <a:cxnLst/>
            <a:rect l="l" t="t" r="r" b="b"/>
            <a:pathLst>
              <a:path w="2915346" h="1881723">
                <a:moveTo>
                  <a:pt x="0" y="0"/>
                </a:moveTo>
                <a:lnTo>
                  <a:pt x="2915346" y="0"/>
                </a:lnTo>
                <a:lnTo>
                  <a:pt x="2915346" y="1881723"/>
                </a:lnTo>
                <a:lnTo>
                  <a:pt x="0" y="188172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366897" y="1777981"/>
            <a:ext cx="15892403" cy="8111747"/>
          </a:xfrm>
          <a:prstGeom prst="rect">
            <a:avLst/>
          </a:prstGeom>
        </p:spPr>
      </p:pic>
      <p:sp>
        <p:nvSpPr>
          <p:cNvPr id="3" name="TextBox 3"/>
          <p:cNvSpPr txBox="1"/>
          <p:nvPr/>
        </p:nvSpPr>
        <p:spPr>
          <a:xfrm>
            <a:off x="6923954" y="815902"/>
            <a:ext cx="444009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Cold Email Blocker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306709" y="1806804"/>
            <a:ext cx="15952591" cy="8109234"/>
          </a:xfrm>
          <a:prstGeom prst="rect">
            <a:avLst/>
          </a:prstGeom>
        </p:spPr>
      </p:pic>
      <p:sp>
        <p:nvSpPr>
          <p:cNvPr id="3" name="TextBox 3"/>
          <p:cNvSpPr txBox="1"/>
          <p:nvPr/>
        </p:nvSpPr>
        <p:spPr>
          <a:xfrm>
            <a:off x="6923954" y="815902"/>
            <a:ext cx="444009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Focused Reply</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733" b="733"/>
          <a:stretch>
            <a:fillRect/>
          </a:stretch>
        </p:blipFill>
        <p:spPr>
          <a:xfrm>
            <a:off x="2065893" y="1956277"/>
            <a:ext cx="14310249" cy="7931490"/>
          </a:xfrm>
          <a:prstGeom prst="rect">
            <a:avLst/>
          </a:prstGeom>
        </p:spPr>
      </p:pic>
      <p:sp>
        <p:nvSpPr>
          <p:cNvPr id="3" name="TextBox 3"/>
          <p:cNvSpPr txBox="1"/>
          <p:nvPr/>
        </p:nvSpPr>
        <p:spPr>
          <a:xfrm>
            <a:off x="6923954" y="815902"/>
            <a:ext cx="444009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Bulk Unsubscribe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136002" y="1700132"/>
            <a:ext cx="16123298" cy="8229600"/>
          </a:xfrm>
          <a:prstGeom prst="rect">
            <a:avLst/>
          </a:prstGeom>
        </p:spPr>
      </p:pic>
      <p:sp>
        <p:nvSpPr>
          <p:cNvPr id="3" name="TextBox 3"/>
          <p:cNvSpPr txBox="1"/>
          <p:nvPr/>
        </p:nvSpPr>
        <p:spPr>
          <a:xfrm>
            <a:off x="6977605" y="815902"/>
            <a:ext cx="4440093" cy="568471"/>
          </a:xfrm>
          <a:prstGeom prst="rect">
            <a:avLst/>
          </a:prstGeom>
        </p:spPr>
        <p:txBody>
          <a:bodyPr lIns="0" tIns="0" rIns="0" bIns="0" rtlCol="0" anchor="t">
            <a:spAutoFit/>
          </a:bodyPr>
          <a:lstStyle/>
          <a:p>
            <a:pPr algn="l">
              <a:lnSpc>
                <a:spcPts val="4089"/>
              </a:lnSpc>
            </a:pPr>
            <a:r>
              <a:rPr lang="en-US" sz="4700" spc="-230">
                <a:solidFill>
                  <a:srgbClr val="000000"/>
                </a:solidFill>
                <a:latin typeface="TT Interphases"/>
                <a:ea typeface="TT Interphases"/>
                <a:cs typeface="TT Interphases"/>
                <a:sym typeface="TT Interphases"/>
              </a:rPr>
              <a:t>Assistant X</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350</Words>
  <Application>Microsoft Office PowerPoint</Application>
  <PresentationFormat>Custom</PresentationFormat>
  <Paragraphs>43</Paragraphs>
  <Slides>15</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TT Interphases Bold</vt:lpstr>
      <vt:lpstr>Calibri</vt:lpstr>
      <vt:lpstr>TT Interphases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MailX_PPT</dc:title>
  <cp:lastModifiedBy>hp</cp:lastModifiedBy>
  <cp:revision>1</cp:revision>
  <dcterms:created xsi:type="dcterms:W3CDTF">2006-08-16T00:00:00Z</dcterms:created>
  <dcterms:modified xsi:type="dcterms:W3CDTF">2025-04-20T07:28:07Z</dcterms:modified>
  <dc:identifier>DAGlEUolFOc</dc:identifier>
</cp:coreProperties>
</file>